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9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4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3" r:id="rId21"/>
    <p:sldId id="304" r:id="rId22"/>
    <p:sldId id="305" r:id="rId23"/>
    <p:sldId id="306" r:id="rId24"/>
    <p:sldId id="307" r:id="rId25"/>
    <p:sldId id="302" r:id="rId26"/>
    <p:sldId id="308" r:id="rId27"/>
    <p:sldId id="309" r:id="rId28"/>
    <p:sldId id="314" r:id="rId29"/>
    <p:sldId id="310" r:id="rId30"/>
    <p:sldId id="312" r:id="rId31"/>
    <p:sldId id="311" r:id="rId32"/>
    <p:sldId id="313" r:id="rId33"/>
    <p:sldId id="315" r:id="rId34"/>
    <p:sldId id="316" r:id="rId35"/>
    <p:sldId id="317" r:id="rId36"/>
    <p:sldId id="318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19" r:id="rId45"/>
    <p:sldId id="320" r:id="rId46"/>
    <p:sldId id="321" r:id="rId47"/>
    <p:sldId id="322" r:id="rId48"/>
    <p:sldId id="330" r:id="rId49"/>
    <p:sldId id="271" r:id="rId50"/>
    <p:sldId id="279" r:id="rId51"/>
    <p:sldId id="281" r:id="rId52"/>
    <p:sldId id="280" r:id="rId53"/>
    <p:sldId id="257" r:id="rId54"/>
    <p:sldId id="275" r:id="rId55"/>
    <p:sldId id="276" r:id="rId56"/>
    <p:sldId id="282" r:id="rId5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2"/>
            <p14:sldId id="308"/>
            <p14:sldId id="309"/>
            <p14:sldId id="314"/>
            <p14:sldId id="310"/>
            <p14:sldId id="312"/>
            <p14:sldId id="311"/>
            <p14:sldId id="313"/>
            <p14:sldId id="315"/>
            <p14:sldId id="316"/>
            <p14:sldId id="317"/>
            <p14:sldId id="318"/>
            <p14:sldId id="323"/>
            <p14:sldId id="324"/>
            <p14:sldId id="325"/>
            <p14:sldId id="326"/>
            <p14:sldId id="327"/>
            <p14:sldId id="328"/>
            <p14:sldId id="329"/>
            <p14:sldId id="319"/>
            <p14:sldId id="320"/>
            <p14:sldId id="321"/>
            <p14:sldId id="322"/>
            <p14:sldId id="330"/>
          </p14:sldIdLst>
        </p14:section>
        <p14:section name="设计、平滑、添加注释、协作、操作说明搜索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了解详细信息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9" d="100"/>
          <a:sy n="69" d="100"/>
        </p:scale>
        <p:origin x="56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0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2022/7/23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2022/7/23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974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67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786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959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89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57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64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47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11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2022/7/23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2022/7/23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Dr4y167jH/?spm_id_from=trigger_reload&amp;vd_source=d725c7189b43ec52e35cf0f59d3bdcc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lor_mode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22022004@nustti.edu.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jc/neural-enhance" TargetMode="External"/><Relationship Id="rId2" Type="http://schemas.openxmlformats.org/officeDocument/2006/relationships/hyperlink" Target="https://paperswithcode.com/task/image-super-resol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81.png"/><Relationship Id="rId4" Type="http://schemas.openxmlformats.org/officeDocument/2006/relationships/image" Target="../media/image7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85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1.png"/><Relationship Id="rId5" Type="http://schemas.microsoft.com/office/2017/04/relationships/track" Target="../media/track1.vtt"/><Relationship Id="rId4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 dirty="0">
                <a:solidFill>
                  <a:schemeClr val="bg1"/>
                </a:solidFill>
              </a:rPr>
              <a:t>数字图像处理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叶志鹏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数字图像处理是什么技术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42905" cy="48229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数字图像处理技术是以</a:t>
            </a:r>
            <a:r>
              <a:rPr lang="zh-CN" altLang="en-US" sz="2000" dirty="0">
                <a:solidFill>
                  <a:srgbClr val="FF0000"/>
                </a:solidFill>
              </a:rPr>
              <a:t>离散</a:t>
            </a:r>
            <a:r>
              <a:rPr lang="zh-CN" altLang="en-US" sz="2000" dirty="0"/>
              <a:t>数字图像为处理对象，通过</a:t>
            </a:r>
            <a:r>
              <a:rPr lang="zh-CN" altLang="en-US" sz="2000" dirty="0">
                <a:solidFill>
                  <a:srgbClr val="FF0000"/>
                </a:solidFill>
              </a:rPr>
              <a:t>计算机</a:t>
            </a:r>
            <a:r>
              <a:rPr lang="zh-CN" altLang="en-US" sz="2000" dirty="0"/>
              <a:t>对图像进行处理，以帮助人类更好地从图像中获取信息。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两个主要应用领域：</a:t>
            </a:r>
            <a:r>
              <a:rPr lang="en-US" altLang="zh-CN" sz="2000" dirty="0"/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改善图示信息</a:t>
            </a:r>
            <a:r>
              <a:rPr lang="zh-CN" altLang="en-US" sz="2000" dirty="0"/>
              <a:t>以便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人们</a:t>
            </a:r>
            <a:r>
              <a:rPr lang="zh-CN" altLang="en-US" sz="2000" dirty="0"/>
              <a:t>解释； </a:t>
            </a:r>
            <a:r>
              <a:rPr lang="en-US" altLang="zh-CN" sz="2000" dirty="0"/>
              <a:t>2. 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FF0000"/>
                </a:solidFill>
              </a:rPr>
              <a:t>存储、传输和表示</a:t>
            </a:r>
            <a:r>
              <a:rPr lang="zh-CN" altLang="en-US" sz="2000" dirty="0"/>
              <a:t>而对图像数据进行处理，以便于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机器</a:t>
            </a:r>
            <a:r>
              <a:rPr lang="zh-CN" altLang="en-US" sz="2000" dirty="0"/>
              <a:t>自动理解。</a:t>
            </a:r>
            <a:r>
              <a:rPr lang="en-US" altLang="zh-C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数字图像处理</a:t>
            </a:r>
            <a:r>
              <a:rPr lang="zh-CN" altLang="en-US" sz="2000" dirty="0"/>
              <a:t>是</a:t>
            </a:r>
            <a:r>
              <a:rPr lang="zh-CN" altLang="en-US" sz="2000" u="sng" dirty="0">
                <a:uFill>
                  <a:solidFill>
                    <a:schemeClr val="accent1"/>
                  </a:solidFill>
                </a:uFill>
              </a:rPr>
              <a:t>计算机视觉技术</a:t>
            </a:r>
            <a:r>
              <a:rPr lang="zh-CN" altLang="en-US" sz="2000" dirty="0"/>
              <a:t>的基础学科。区别在于，图像处理输出是图像，计算机视觉输出是知识。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461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数字图像处理的重要性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211065" cy="48331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我们生活在</a:t>
            </a:r>
            <a:r>
              <a:rPr lang="zh-CN" altLang="en-US" sz="2000" dirty="0">
                <a:solidFill>
                  <a:srgbClr val="FF0000"/>
                </a:solidFill>
              </a:rPr>
              <a:t>信息爆炸</a:t>
            </a:r>
            <a:r>
              <a:rPr lang="zh-CN" altLang="en-US" sz="2000" dirty="0"/>
              <a:t>，注意力缺少的时代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图像信息更易被大脑捕获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比如文字 （哈哈哈，兴高采烈，开心到飞起</a:t>
            </a:r>
            <a:r>
              <a:rPr lang="en-US" altLang="zh-CN" sz="2000" dirty="0"/>
              <a:t>…</a:t>
            </a:r>
            <a:r>
              <a:rPr lang="zh-CN" altLang="en-US" sz="2000" dirty="0"/>
              <a:t>）</a:t>
            </a:r>
            <a:r>
              <a:rPr lang="en-US" altLang="zh-CN" sz="2000" dirty="0"/>
              <a:t>-&gt; </a:t>
            </a:r>
            <a:r>
              <a:rPr lang="zh-CN" altLang="en-US" sz="2000" dirty="0"/>
              <a:t>换成表情图片。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8A7F97-4EFD-B9A8-9AD2-CFC81F8D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2" y="1435608"/>
            <a:ext cx="1524199" cy="2082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5E590-CFD7-3BC6-BEF5-9C9A68F5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0" y="1741703"/>
            <a:ext cx="1961082" cy="19610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6B54B3-6EA3-DBB3-CC96-4B9EC99B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23" y="4491357"/>
            <a:ext cx="1696720" cy="16967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B5D67A-065C-0C9A-F2E6-C904D5A65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2" y="4318246"/>
            <a:ext cx="1854634" cy="19185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ED39F6-D2F8-0C9A-8A48-26FD6BFA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526" y="4248345"/>
            <a:ext cx="2058390" cy="20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数字图像处理的生活</a:t>
            </a:r>
            <a:r>
              <a:rPr lang="zh-CN" altLang="en-US" dirty="0"/>
              <a:t>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419" y="1505310"/>
            <a:ext cx="3301567" cy="1856124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42D93B4-C3CE-492B-9845-1E1D4944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19" y="3905636"/>
            <a:ext cx="3372686" cy="23011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57F082-30BF-E8B9-FA8F-8233EE8B3213}"/>
              </a:ext>
            </a:extLst>
          </p:cNvPr>
          <p:cNvSpPr txBox="1"/>
          <p:nvPr/>
        </p:nvSpPr>
        <p:spPr>
          <a:xfrm>
            <a:off x="1438687" y="346846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照片质量的优化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35760" y="6256055"/>
            <a:ext cx="104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Photoshop</a:t>
            </a:r>
            <a:endParaRPr lang="zh-CN" altLang="en-US" sz="1400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A925CB60-6886-7262-2BB2-83998A03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94860" y="1505310"/>
            <a:ext cx="3167380" cy="17816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CE92C8-6470-6B0C-E5E1-54F3CB6F1AFD}"/>
              </a:ext>
            </a:extLst>
          </p:cNvPr>
          <p:cNvSpPr txBox="1"/>
          <p:nvPr/>
        </p:nvSpPr>
        <p:spPr>
          <a:xfrm>
            <a:off x="5387946" y="347667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数字图像的存储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FA5CF-6889-B46E-0B59-152FA07C3496}"/>
              </a:ext>
            </a:extLst>
          </p:cNvPr>
          <p:cNvSpPr txBox="1"/>
          <p:nvPr/>
        </p:nvSpPr>
        <p:spPr>
          <a:xfrm>
            <a:off x="5457840" y="609103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数字图像的压缩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1D38440B-524E-18D5-CCBD-1A53C995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94860" y="4369660"/>
            <a:ext cx="3167380" cy="1373108"/>
          </a:xfrm>
          <a:prstGeom prst="rect">
            <a:avLst/>
          </a:prstGeom>
        </p:spPr>
      </p:pic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1E50C7F7-520F-4375-8A8A-6119AD494F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90995" y="1478272"/>
            <a:ext cx="2284954" cy="26466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322E27-0336-770B-44BE-0C41DF9A4EFE}"/>
              </a:ext>
            </a:extLst>
          </p:cNvPr>
          <p:cNvSpPr txBox="1"/>
          <p:nvPr/>
        </p:nvSpPr>
        <p:spPr>
          <a:xfrm>
            <a:off x="8712762" y="412496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数字图像的降噪</a:t>
            </a:r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F4B05DC3-9457-8781-191A-41FFB0FEF2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90995" y="4551585"/>
            <a:ext cx="2317573" cy="13731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74B57E7-5065-0100-69B6-02AD91D0C7CE}"/>
              </a:ext>
            </a:extLst>
          </p:cNvPr>
          <p:cNvSpPr txBox="1"/>
          <p:nvPr/>
        </p:nvSpPr>
        <p:spPr>
          <a:xfrm>
            <a:off x="8818839" y="610216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直播翻车现场</a:t>
            </a:r>
          </a:p>
        </p:txBody>
      </p:sp>
    </p:spTree>
    <p:extLst>
      <p:ext uri="{BB962C8B-B14F-4D97-AF65-F5344CB8AC3E}">
        <p14:creationId xmlns:p14="http://schemas.microsoft.com/office/powerpoint/2010/main" val="11426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数字图像处理的工业界</a:t>
            </a:r>
            <a:r>
              <a:rPr lang="zh-CN" altLang="en-US" dirty="0"/>
              <a:t>与学术界应用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24079" y="1351422"/>
            <a:ext cx="2834834" cy="235549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670291" y="3816309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CT </a:t>
            </a:r>
            <a:r>
              <a:rPr lang="zh-CN" altLang="en-US" sz="1400" dirty="0"/>
              <a:t>与 </a:t>
            </a:r>
            <a:r>
              <a:rPr lang="en-US" altLang="zh-CN" sz="1400" dirty="0"/>
              <a:t>X </a:t>
            </a:r>
            <a:r>
              <a:rPr lang="zh-CN" altLang="en-US" sz="1400" dirty="0"/>
              <a:t>射线成像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7" y="1314633"/>
            <a:ext cx="6829425" cy="2514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7102794" y="382923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ECCV 2018 </a:t>
            </a:r>
            <a:r>
              <a:rPr lang="zh-CN" altLang="en-US" sz="1400" dirty="0"/>
              <a:t>车牌识别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79" y="4233483"/>
            <a:ext cx="2008266" cy="200826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1359599" y="6241749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2019 </a:t>
            </a:r>
            <a:r>
              <a:rPr lang="zh-CN" altLang="en-US" sz="1400" dirty="0"/>
              <a:t>黑洞照片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913" y="4233483"/>
            <a:ext cx="3327575" cy="185393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4891758" y="61838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卫星飓风图像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326" y="4233483"/>
            <a:ext cx="4266350" cy="181424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8900559" y="6144205"/>
            <a:ext cx="166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工业缺陷检测技术</a:t>
            </a:r>
          </a:p>
        </p:txBody>
      </p:sp>
    </p:spTree>
    <p:extLst>
      <p:ext uri="{BB962C8B-B14F-4D97-AF65-F5344CB8AC3E}">
        <p14:creationId xmlns:p14="http://schemas.microsoft.com/office/powerpoint/2010/main" val="26621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033036" y="1481294"/>
            <a:ext cx="3447122" cy="207365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2129534" y="359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C7169-812D-05D8-D4E6-1B01FB1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417" y="1440585"/>
            <a:ext cx="3152672" cy="21143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6305347" y="35996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02FF6E-A6F3-8ABF-40D5-075ED619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114" y="4228931"/>
            <a:ext cx="3977644" cy="149714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BEFC85-F519-2B3B-4019-62332E88019E}"/>
              </a:ext>
            </a:extLst>
          </p:cNvPr>
          <p:cNvSpPr txBox="1"/>
          <p:nvPr/>
        </p:nvSpPr>
        <p:spPr>
          <a:xfrm>
            <a:off x="2129534" y="58077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图像分隔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816941-5386-DB64-F218-7071EE04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67835" y="4059762"/>
            <a:ext cx="3327575" cy="16684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82B2956-7A60-A187-2CA4-9E191D86C07C}"/>
              </a:ext>
            </a:extLst>
          </p:cNvPr>
          <p:cNvSpPr txBox="1"/>
          <p:nvPr/>
        </p:nvSpPr>
        <p:spPr>
          <a:xfrm>
            <a:off x="6305346" y="58805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图像重构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51058-3B08-C9EE-8B13-499CC37E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57732" y="1440584"/>
            <a:ext cx="3152672" cy="362119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9782662" y="51096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风格迁移</a:t>
            </a:r>
          </a:p>
        </p:txBody>
      </p:sp>
    </p:spTree>
    <p:extLst>
      <p:ext uri="{BB962C8B-B14F-4D97-AF65-F5344CB8AC3E}">
        <p14:creationId xmlns:p14="http://schemas.microsoft.com/office/powerpoint/2010/main" val="33290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计算机视觉（</a:t>
            </a:r>
            <a:r>
              <a:rPr lang="en-US" altLang="zh-CN" sz="2800" dirty="0"/>
              <a:t>Computer version</a:t>
            </a:r>
            <a:r>
              <a:rPr lang="zh-CN" altLang="en-US" sz="2800" dirty="0"/>
              <a:t>）的应用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2B67AC-EF05-5754-5B1D-C842F3DADB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757425" y="1527146"/>
            <a:ext cx="2087375" cy="417475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AB005A-706E-4B8C-7E44-C4B23126E59A}"/>
              </a:ext>
            </a:extLst>
          </p:cNvPr>
          <p:cNvSpPr txBox="1"/>
          <p:nvPr/>
        </p:nvSpPr>
        <p:spPr>
          <a:xfrm>
            <a:off x="1380186" y="58272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hlinkClick r:id="rId3"/>
              </a:rPr>
              <a:t>超分辨率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F8367-5FC8-A70A-3166-F6B80FE79AFA}"/>
              </a:ext>
            </a:extLst>
          </p:cNvPr>
          <p:cNvSpPr txBox="1"/>
          <p:nvPr/>
        </p:nvSpPr>
        <p:spPr>
          <a:xfrm>
            <a:off x="11100867" y="67838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目标检测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0D8E02-4090-0BA8-E3F6-EF39BF9958B6}"/>
              </a:ext>
            </a:extLst>
          </p:cNvPr>
          <p:cNvSpPr txBox="1"/>
          <p:nvPr/>
        </p:nvSpPr>
        <p:spPr>
          <a:xfrm>
            <a:off x="5329634" y="53941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图像生成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E1CB9B-9B56-ABC5-8609-BE1DA11A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86" y="1532273"/>
            <a:ext cx="5021517" cy="19619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38D83F-55A1-EBA3-7D45-DF9426D651C4}"/>
              </a:ext>
            </a:extLst>
          </p:cNvPr>
          <p:cNvSpPr txBox="1"/>
          <p:nvPr/>
        </p:nvSpPr>
        <p:spPr>
          <a:xfrm>
            <a:off x="3376186" y="35420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Lucida Grande"/>
              </a:rPr>
              <a:t>ECCV 2018 </a:t>
            </a:r>
            <a:r>
              <a:rPr lang="en-US" altLang="zh-CN" sz="1200" dirty="0"/>
              <a:t>ESRGAN: Enhanced Super-Resolution Generative Adversarial Networks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5638D3-191A-7FE6-CFA4-16110C7C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045" y="3807519"/>
            <a:ext cx="6212141" cy="1567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0B8E4B-341C-3ED4-24F1-092387B6F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988" y="1401762"/>
            <a:ext cx="1781175" cy="33432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38AD835-FD82-5722-75AA-FCC740A75FAC}"/>
              </a:ext>
            </a:extLst>
          </p:cNvPr>
          <p:cNvSpPr txBox="1"/>
          <p:nvPr/>
        </p:nvSpPr>
        <p:spPr>
          <a:xfrm>
            <a:off x="10147256" y="48353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人脸识别</a:t>
            </a:r>
          </a:p>
        </p:txBody>
      </p:sp>
    </p:spTree>
    <p:extLst>
      <p:ext uri="{BB962C8B-B14F-4D97-AF65-F5344CB8AC3E}">
        <p14:creationId xmlns:p14="http://schemas.microsoft.com/office/powerpoint/2010/main" val="327989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瞳孔，光的入口。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虹膜，控制瞳孔大小。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角膜与晶状体，凸镜成像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睫状体，控制晶状体的厚度。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视网膜，视觉成像。包含视杆细胞和视锥细胞，视杆细胞对暗光敏感，视锥细胞对颜色和细节敏感。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2823"/>
            <a:ext cx="4628898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5666" y="3931729"/>
            <a:ext cx="3610977" cy="26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2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人类视觉模型</a:t>
            </a:r>
            <a:r>
              <a:rPr lang="en-US" altLang="zh-CN" dirty="0"/>
              <a:t>-</a:t>
            </a:r>
            <a:r>
              <a:rPr lang="zh-CN" altLang="en-US" dirty="0"/>
              <a:t>成像原理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光照在物体上，反射出的光进入人眼中。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通过晶状体聚焦到视网膜上，被视觉细胞所感知，将光信号转变为视觉信号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大脑进行分析，最后成像。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晶状体变厚</a:t>
            </a:r>
            <a:r>
              <a:rPr lang="en-US" altLang="zh-CN" sz="2000" dirty="0"/>
              <a:t> -&gt; </a:t>
            </a:r>
            <a:r>
              <a:rPr lang="zh-CN" altLang="en-US" sz="2000" dirty="0"/>
              <a:t>近视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凹镜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晶状体变薄 </a:t>
            </a:r>
            <a:r>
              <a:rPr lang="en-US" altLang="zh-CN" sz="2000" dirty="0"/>
              <a:t>-&gt; </a:t>
            </a:r>
            <a:r>
              <a:rPr lang="zh-CN" altLang="en-US" sz="2000" dirty="0"/>
              <a:t>远视 </a:t>
            </a:r>
            <a:r>
              <a:rPr lang="en-US" altLang="zh-CN" sz="2000" dirty="0"/>
              <a:t>-&gt; </a:t>
            </a:r>
            <a:r>
              <a:rPr lang="zh-CN" altLang="en-US" sz="2000" dirty="0"/>
              <a:t>凸镜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92600" y="1297090"/>
            <a:ext cx="5331915" cy="3046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FD7408-F38B-F6DC-FBEE-F7E4C50A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43899"/>
            <a:ext cx="3505200" cy="22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1845</a:t>
                </a:r>
                <a:r>
                  <a:rPr lang="zh-CN" altLang="en-US" sz="1600" dirty="0"/>
                  <a:t>年迈克尔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法拉首次发现了光和电磁的关系。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1865</a:t>
                </a:r>
                <a:r>
                  <a:rPr lang="zh-CN" altLang="en-US" sz="1600" dirty="0"/>
                  <a:t>年詹姆斯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麦克斯韦提出了电磁波概念。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1888</a:t>
                </a:r>
                <a:r>
                  <a:rPr lang="zh-CN" altLang="en-US" sz="1600" dirty="0"/>
                  <a:t>年，海因里希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鲁道夫</a:t>
                </a:r>
                <a:r>
                  <a:rPr lang="en-US" altLang="zh-CN" sz="1600" dirty="0"/>
                  <a:t>·</a:t>
                </a:r>
                <a:r>
                  <a:rPr lang="zh-CN" altLang="en-US" sz="1600" dirty="0"/>
                  <a:t>赫兹 实验证实了光是一种电磁波。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波长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/>
                  <a:t> 与频率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/>
                  <a:t> 公式：</a:t>
                </a:r>
                <a:endParaRPr lang="en-US" altLang="zh-CN" sz="1600" dirty="0"/>
              </a:p>
              <a:p>
                <a:pPr marL="457200" lvl="2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CN" sz="1800" b="0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sz="1800" b="0" dirty="0"/>
                  <a:t> </a:t>
                </a:r>
                <a:r>
                  <a:rPr lang="zh-CN" altLang="en-US" sz="1800" b="0" dirty="0"/>
                  <a:t>是光速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2.998∗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1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能量公式：</a:t>
                </a:r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h𝑣</m:t>
                    </m:r>
                  </m:oMath>
                </a14:m>
                <a:r>
                  <a:rPr lang="en-US" altLang="zh-CN" sz="16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600" dirty="0"/>
                  <a:t> 是普朗克常数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331915" cy="4974336"/>
              </a:xfrm>
              <a:blipFill>
                <a:blip r:embed="rId2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445" y="1342823"/>
            <a:ext cx="4366007" cy="2588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4138513"/>
            <a:ext cx="4869619" cy="23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可见光是数字图像处理的研究内容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其他频率的电磁波广泛应用于通信和医疗领域。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51101" y="2658308"/>
            <a:ext cx="8289797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教育背景：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2014-2018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江苏海洋大学 学士学位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2019-2020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利物浦大学 硕士学位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职业经历：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2018-2019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同程旅游网络科技公司 软件工程师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2020-2021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微软亚太研发集团 算法工程师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2021-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至今 南京理工大学泰州科技学院 教师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7" name="图形 6" descr="银行 纯色填充">
            <a:extLst>
              <a:ext uri="{FF2B5EF4-FFF2-40B4-BE49-F238E27FC236}">
                <a16:creationId xmlns:a16="http://schemas.microsoft.com/office/drawing/2014/main" id="{7D8DEC54-0649-1F04-4211-0161F5E1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8639" y="1524708"/>
            <a:ext cx="393560" cy="393560"/>
          </a:xfrm>
          <a:prstGeom prst="rect">
            <a:avLst/>
          </a:prstGeom>
        </p:spPr>
      </p:pic>
      <p:pic>
        <p:nvPicPr>
          <p:cNvPr id="10" name="图形 9" descr="公文包 纯色填充">
            <a:extLst>
              <a:ext uri="{FF2B5EF4-FFF2-40B4-BE49-F238E27FC236}">
                <a16:creationId xmlns:a16="http://schemas.microsoft.com/office/drawing/2014/main" id="{A73D7723-7BB5-CAA6-0C51-0D181A91B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8639" y="3342640"/>
            <a:ext cx="393560" cy="393560"/>
          </a:xfrm>
          <a:prstGeom prst="rect">
            <a:avLst/>
          </a:prstGeom>
        </p:spPr>
      </p:pic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相关授课：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操作系统，数字图像处理，数据挖掘等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研究兴趣：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自然语言处理，计算机视觉，机器学习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28432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光与电磁波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自然界的物体，因为光的吸收和反射原理。产生了颜色的概念。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45B7-132E-18BF-D2A8-4B8C9FFC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4201" y="2473693"/>
            <a:ext cx="5903598" cy="39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人眼中的色彩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03808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人眼能够区分大约 </a:t>
            </a:r>
            <a:r>
              <a:rPr lang="en-US" altLang="zh-CN" sz="2400" dirty="0"/>
              <a:t>1000 </a:t>
            </a:r>
            <a:r>
              <a:rPr lang="zh-CN" altLang="en-US" sz="2400" dirty="0"/>
              <a:t>万种色彩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视网膜上有</a:t>
            </a:r>
            <a:r>
              <a:rPr lang="en-US" altLang="zh-CN" sz="2400" dirty="0"/>
              <a:t>3</a:t>
            </a:r>
            <a:r>
              <a:rPr lang="zh-CN" altLang="en-US" sz="2400" dirty="0"/>
              <a:t>类视锥细胞，分别感知 </a:t>
            </a:r>
            <a:r>
              <a:rPr lang="en-US" altLang="zh-CN" sz="2400" dirty="0"/>
              <a:t>Red, Green, Blue (RGB)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98853-BB9B-D849-BC96-567716E5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34" y="2430056"/>
            <a:ext cx="5615188" cy="3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9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067" cy="150063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altLang="zh-CN" sz="3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color model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 abstract mathematical model describing the way 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colors can be represented 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tuples of numbers, typically as three or four values or color components.  [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Wikipedia</a:t>
            </a:r>
            <a:r>
              <a:rPr lang="en-US" altLang="zh-CN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ED51210-F3EB-6DD7-30AC-46007C8BD75D}"/>
              </a:ext>
            </a:extLst>
          </p:cNvPr>
          <p:cNvSpPr txBox="1">
            <a:spLocks/>
          </p:cNvSpPr>
          <p:nvPr/>
        </p:nvSpPr>
        <p:spPr>
          <a:xfrm>
            <a:off x="539495" y="2936240"/>
            <a:ext cx="10876067" cy="355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4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种常见的颜色模型：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RGB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，主要用于彩色显示器和彩色相机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</a:rPr>
              <a:t>CMY/CMYK</a:t>
            </a:r>
            <a:r>
              <a:rPr lang="zh-CN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（青色、洋红色、黄色和黑色），主要用于彩色打印</a:t>
            </a:r>
            <a:endParaRPr lang="en-US" altLang="zh-CN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HSI (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色调、饱和度、亮度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，符合人类对颜色的感知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571500" lvl="1" indent="-342900"/>
            <a:r>
              <a:rPr lang="en-US" altLang="zh-CN" sz="3600" dirty="0" err="1">
                <a:solidFill>
                  <a:srgbClr val="202122"/>
                </a:solidFill>
                <a:latin typeface="Arial" panose="020B0604020202020204" pitchFamily="34" charset="0"/>
              </a:rPr>
              <a:t>YCbCr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亮度和色差</a:t>
            </a:r>
            <a:r>
              <a:rPr lang="en-US" altLang="zh-CN" sz="3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zh-CN" alt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，用于视频播放</a:t>
            </a:r>
            <a:endParaRPr lang="en-US" altLang="zh-CN" sz="3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6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-RGB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</a:t>
                </a:r>
                <a:r>
                  <a:rPr lang="zh-CN" altLang="en-US" sz="1600" dirty="0"/>
                  <a:t>是应用最广泛的颜色模型。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</a:t>
                </a:r>
                <a:r>
                  <a:rPr lang="en-US" altLang="zh-CN" sz="1600" dirty="0"/>
                  <a:t>3</a:t>
                </a:r>
                <a:r>
                  <a:rPr lang="zh-CN" altLang="en-US" sz="1600" dirty="0"/>
                  <a:t>种颜色不同强度（灰度）的叠加，可以形成不同颜色。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24 bit </a:t>
                </a:r>
                <a:r>
                  <a:rPr lang="zh-CN" altLang="en-US" sz="1600" dirty="0"/>
                  <a:t>的颜色深度能够覆盖人类视觉范围。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8∗3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=1677, 7216&gt;1000, 0000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10433305" cy="1642872"/>
              </a:xfrm>
              <a:blipFill>
                <a:blip r:embed="rId2"/>
                <a:stretch>
                  <a:fillRect l="-175" b="-4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003" y="3269747"/>
            <a:ext cx="2610256" cy="3218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0776B3-C7AC-FF3F-B21A-86DCF3BD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649" y="3269747"/>
            <a:ext cx="3750587" cy="3140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C06497-299A-3A77-E629-064BAC09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626" y="3269747"/>
            <a:ext cx="3894111" cy="31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颜色模型</a:t>
            </a:r>
            <a:r>
              <a:rPr lang="en-US" altLang="zh-CN" sz="2800" dirty="0"/>
              <a:t>-CMY/CMYK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用于彩色打印和硬刷。通过油墨对光的吸收、透射和反射，产生不同颜色。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RGB </a:t>
                </a:r>
                <a:r>
                  <a:rPr lang="zh-CN" altLang="en-US" sz="1600" dirty="0"/>
                  <a:t>颜色模型 是一种加性模型。而</a:t>
                </a:r>
                <a:r>
                  <a:rPr lang="en-US" altLang="zh-CN" sz="1600" dirty="0"/>
                  <a:t>CMY/CMYK </a:t>
                </a:r>
                <a:r>
                  <a:rPr lang="zh-CN" altLang="en-US" sz="1600" dirty="0"/>
                  <a:t>是减性模型。</a:t>
                </a:r>
                <a:endParaRPr lang="en-US" altLang="zh-CN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转换公式：</a:t>
                </a:r>
                <a:endParaRPr lang="en-US" altLang="zh-CN" sz="16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marL="514350" lvl="1" indent="-285750"/>
                <a:r>
                  <a:rPr lang="zh-CN" altLang="en-US" sz="1600" dirty="0"/>
                  <a:t>因为很难通过油墨叠加出黑色，所有在</a:t>
                </a:r>
                <a:r>
                  <a:rPr lang="en-US" altLang="zh-CN" sz="1600" dirty="0"/>
                  <a:t>CMY</a:t>
                </a:r>
                <a:r>
                  <a:rPr lang="zh-CN" altLang="en-US" sz="1600" dirty="0"/>
                  <a:t>基础上加入黑色得到</a:t>
                </a:r>
                <a:r>
                  <a:rPr lang="en-US" altLang="zh-CN" sz="1600" dirty="0"/>
                  <a:t>CMYK</a:t>
                </a:r>
                <a:r>
                  <a:rPr lang="zh-CN" altLang="en-US" sz="1600" dirty="0"/>
                  <a:t>颜色模型。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8326" y="1435608"/>
            <a:ext cx="3679836" cy="45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endParaRPr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F3CF881-2CD8-BA70-E518-A310CCE502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4916" y="4372630"/>
            <a:ext cx="4416425" cy="1821775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987AB2-C88E-7839-6981-970A1223EA3A}"/>
              </a:ext>
            </a:extLst>
          </p:cNvPr>
          <p:cNvSpPr txBox="1"/>
          <p:nvPr/>
        </p:nvSpPr>
        <p:spPr>
          <a:xfrm>
            <a:off x="1887938" y="39008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简化的相机成像原理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0826CC-608D-8E32-6682-E0744C13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6" y="1466088"/>
            <a:ext cx="4668202" cy="2456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D99B646-A259-9199-B63A-931C554B9451}"/>
              </a:ext>
            </a:extLst>
          </p:cNvPr>
          <p:cNvSpPr txBox="1"/>
          <p:nvPr/>
        </p:nvSpPr>
        <p:spPr>
          <a:xfrm>
            <a:off x="1697608" y="6194405"/>
            <a:ext cx="272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CCD</a:t>
            </a:r>
            <a:r>
              <a:rPr lang="zh-CN" altLang="en-US" dirty="0"/>
              <a:t>、</a:t>
            </a:r>
            <a:r>
              <a:rPr lang="en-US" altLang="zh-CN" dirty="0"/>
              <a:t>CMOS </a:t>
            </a:r>
            <a:r>
              <a:rPr lang="zh-CN" altLang="en-US" dirty="0"/>
              <a:t>传感器结构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C2443A5-17C5-8543-C589-C35D7988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6088"/>
            <a:ext cx="4277322" cy="338184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0770E83-878B-24B4-2B5B-8B0539F147AB}"/>
              </a:ext>
            </a:extLst>
          </p:cNvPr>
          <p:cNvSpPr txBox="1"/>
          <p:nvPr/>
        </p:nvSpPr>
        <p:spPr>
          <a:xfrm>
            <a:off x="7565247" y="48479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光电二极管</a:t>
            </a:r>
          </a:p>
        </p:txBody>
      </p:sp>
    </p:spTree>
    <p:extLst>
      <p:ext uri="{BB962C8B-B14F-4D97-AF65-F5344CB8AC3E}">
        <p14:creationId xmlns:p14="http://schemas.microsoft.com/office/powerpoint/2010/main" val="2359593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4869688"/>
            <a:ext cx="11111993" cy="1540256"/>
          </a:xfrm>
        </p:spPr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光是模拟信号，计算机只能处理数字信号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另一方面，感知原件以阵列形式排列，阵列越多，原始图像的像素也就越多。这是采样的过程。也就是对图像的坐标值就行数字化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8" y="1388598"/>
            <a:ext cx="8230126" cy="31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1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数字图像的感知与获取</a:t>
            </a:r>
            <a:r>
              <a:rPr lang="en-US" altLang="zh-CN" sz="2800" dirty="0"/>
              <a:t>-</a:t>
            </a:r>
            <a:r>
              <a:rPr lang="zh-CN" altLang="en-US" sz="2800" dirty="0"/>
              <a:t>采样与量化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05C3B-BF7D-E681-0C19-A10FCFCBA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003" y="1383166"/>
            <a:ext cx="6165597" cy="4387714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模数转换过程 </a:t>
            </a:r>
            <a:r>
              <a:rPr lang="en-US" altLang="zh-CN" sz="1800" dirty="0"/>
              <a:t>ADC </a:t>
            </a:r>
            <a:r>
              <a:rPr lang="zh-CN" altLang="en-US" sz="1800" dirty="0"/>
              <a:t>（</a:t>
            </a:r>
            <a:r>
              <a:rPr lang="en-US" altLang="zh-CN" sz="1800" dirty="0"/>
              <a:t>Analog digital converter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1567F-11DB-7F02-8A51-B9D0389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801" y="2078578"/>
            <a:ext cx="4173906" cy="36923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1B670E-F822-E920-7EC9-DE0B25E8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5" y="2078578"/>
            <a:ext cx="5917817" cy="24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6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像素与颜色深度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9D61FE5-9C33-557C-5047-B017D4973B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94262" y="1290320"/>
            <a:ext cx="2618138" cy="23872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CDC2F-D142-4FFA-CE41-39EBF8C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262" y="3966547"/>
            <a:ext cx="2618138" cy="23226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C2B5F63-E361-0FBF-4074-B742DB50FED4}"/>
              </a:ext>
            </a:extLst>
          </p:cNvPr>
          <p:cNvSpPr txBox="1"/>
          <p:nvPr/>
        </p:nvSpPr>
        <p:spPr>
          <a:xfrm>
            <a:off x="8745938" y="3689548"/>
            <a:ext cx="22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lenna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75D439-29B8-BC01-E920-E4E82985ED86}"/>
              </a:ext>
            </a:extLst>
          </p:cNvPr>
          <p:cNvSpPr txBox="1"/>
          <p:nvPr/>
        </p:nvSpPr>
        <p:spPr>
          <a:xfrm>
            <a:off x="8745938" y="6289192"/>
            <a:ext cx="22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Lenna 3D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74F9010-7214-84D0-1BDA-062D3E5A4C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1435608"/>
                <a:ext cx="6313886" cy="32565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坐标采样 </a:t>
                </a:r>
                <a:r>
                  <a:rPr lang="en-US" altLang="zh-CN" sz="1400" dirty="0"/>
                  <a:t>-&gt; </a:t>
                </a:r>
                <a:r>
                  <a:rPr lang="zh-CN" altLang="en-US" sz="1400" dirty="0"/>
                  <a:t>像素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量化</a:t>
                </a:r>
                <a:r>
                  <a:rPr lang="en-US" altLang="zh-CN" sz="1400" dirty="0"/>
                  <a:t> -&gt; </a:t>
                </a:r>
                <a:r>
                  <a:rPr lang="zh-CN" altLang="en-US" sz="1400" dirty="0"/>
                  <a:t>颜色深度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图像的数学定义：</a:t>
                </a:r>
                <a:endParaRPr lang="en-US" altLang="zh-CN" sz="1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一个单色图像是一个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维光强函数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400" dirty="0"/>
                  <a:t> </a:t>
                </a:r>
                <a:r>
                  <a:rPr lang="zh-CN" altLang="en-US" sz="1400" dirty="0"/>
                  <a:t>标注了空间坐标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的值和这个点的光强（灰度）成正比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其实等价于二维数组，矩阵</a:t>
                </a:r>
                <a:endParaRPr lang="en-US" altLang="zh-CN" sz="1400" dirty="0"/>
              </a:p>
              <a:p>
                <a:pPr marL="571500" lvl="1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74F9010-7214-84D0-1BDA-062D3E5A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435608"/>
                <a:ext cx="6313886" cy="3256558"/>
              </a:xfrm>
              <a:prstGeom prst="rect">
                <a:avLst/>
              </a:prstGeom>
              <a:blipFill>
                <a:blip r:embed="rId4"/>
                <a:stretch>
                  <a:fillRect l="-97" t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AC94747-4C56-DEE8-539A-194D0E318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846" y="4780030"/>
            <a:ext cx="4682836" cy="16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6615283" cy="475664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图像的表示按照显示结构可以分为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单通道图像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灰度图像</a:t>
            </a:r>
            <a:endParaRPr lang="en-US" altLang="zh-CN" sz="2400" dirty="0"/>
          </a:p>
          <a:p>
            <a:pPr marL="1028700" lvl="2" indent="-342900"/>
            <a:r>
              <a:rPr lang="zh-CN" altLang="en-US" sz="2400" dirty="0"/>
              <a:t>二值图像</a:t>
            </a:r>
            <a:endParaRPr lang="en-US" altLang="zh-CN" sz="2400" dirty="0"/>
          </a:p>
          <a:p>
            <a:pPr marL="571500" lvl="1" indent="-342900"/>
            <a:r>
              <a:rPr lang="zh-CN" altLang="en-US" sz="2400" dirty="0"/>
              <a:t>多通道图像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RGB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HSI </a:t>
            </a:r>
            <a:r>
              <a:rPr lang="zh-CN" altLang="en-US" sz="2400" dirty="0"/>
              <a:t>图像</a:t>
            </a:r>
            <a:endParaRPr lang="en-US" altLang="zh-CN" sz="2400" dirty="0"/>
          </a:p>
          <a:p>
            <a:pPr marL="1028700" lvl="2" indent="-342900"/>
            <a:r>
              <a:rPr lang="en-US" altLang="zh-CN" sz="2400" dirty="0"/>
              <a:t>Lab </a:t>
            </a:r>
            <a:r>
              <a:rPr lang="zh-CN" altLang="en-US" sz="2400" dirty="0"/>
              <a:t>图像</a:t>
            </a:r>
            <a:r>
              <a:rPr lang="en-US" altLang="zh-CN" sz="2400" dirty="0"/>
              <a:t>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71440" y="1673619"/>
            <a:ext cx="6120082" cy="41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7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自我介绍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联系方式：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QQ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939647181</a:t>
            </a: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邮箱：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  <a:hlinkClick r:id="rId3"/>
              </a:rPr>
              <a:t>22022004@nustti.edu.cn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课程群：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16BC3BB-58B5-0F49-DB1C-D14E841AB171}"/>
              </a:ext>
            </a:extLst>
          </p:cNvPr>
          <p:cNvSpPr/>
          <p:nvPr/>
        </p:nvSpPr>
        <p:spPr>
          <a:xfrm>
            <a:off x="9161544" y="2106656"/>
            <a:ext cx="1229360" cy="11023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升学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21AFBDA-9A8C-D9D9-720E-8CC8A7464C38}"/>
              </a:ext>
            </a:extLst>
          </p:cNvPr>
          <p:cNvSpPr/>
          <p:nvPr/>
        </p:nvSpPr>
        <p:spPr>
          <a:xfrm>
            <a:off x="8599052" y="3791224"/>
            <a:ext cx="1229360" cy="1102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就业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0BB3736-E514-26CB-4A22-72537828CD8E}"/>
              </a:ext>
            </a:extLst>
          </p:cNvPr>
          <p:cNvSpPr/>
          <p:nvPr/>
        </p:nvSpPr>
        <p:spPr>
          <a:xfrm>
            <a:off x="6636326" y="4510880"/>
            <a:ext cx="1229360" cy="11023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科研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4B0985C-AEA9-C64F-E00A-B47892474355}"/>
              </a:ext>
            </a:extLst>
          </p:cNvPr>
          <p:cNvSpPr/>
          <p:nvPr/>
        </p:nvSpPr>
        <p:spPr>
          <a:xfrm>
            <a:off x="6636326" y="1686012"/>
            <a:ext cx="1229360" cy="11023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EFF46-44B8-0383-2F9E-DD047158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155" y="3213548"/>
            <a:ext cx="2152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灰度图像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灰度数字图像是每个像素只有一个采样颜色的图像。这类图像通常显示为从最暗黑色到最亮的白色的灰度。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可以采用下列公式，将</a:t>
                </a:r>
                <a:r>
                  <a:rPr lang="en-US" altLang="zh-CN" sz="2000" dirty="0"/>
                  <a:t>RGB</a:t>
                </a:r>
                <a:r>
                  <a:rPr lang="zh-CN" altLang="en-US" sz="2000" dirty="0"/>
                  <a:t>图像转为灰度图像：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ra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=0.3∗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+0.59∗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+0.11∗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]/3</m:t>
                    </m:r>
                  </m:oMath>
                </a14:m>
                <a:endParaRPr lang="en-US" altLang="zh-CN" sz="2000" b="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922" r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7062" y="1507529"/>
            <a:ext cx="4555442" cy="13268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EB2D91-2614-DF5F-023E-71C44CFC5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62" y="3429000"/>
            <a:ext cx="2605738" cy="25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1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二值图像（黑白图像）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二值图像也叫黑白图像，是特殊的 </a:t>
                </a:r>
                <a:r>
                  <a:rPr lang="en-US" altLang="zh-CN" sz="2000" dirty="0"/>
                  <a:t>1bit </a:t>
                </a:r>
                <a:r>
                  <a:rPr lang="zh-CN" altLang="en-US" sz="2000" dirty="0"/>
                  <a:t>色深的灰度图像，只有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255 </a:t>
                </a:r>
                <a:r>
                  <a:rPr lang="zh-CN" altLang="en-US" sz="2000" dirty="0"/>
                  <a:t>两个数值。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转换过程：彩色图像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灰度图像 </a:t>
                </a:r>
                <a:r>
                  <a:rPr lang="en-US" altLang="zh-CN" sz="2000" dirty="0"/>
                  <a:t>-&gt; </a:t>
                </a:r>
                <a:r>
                  <a:rPr lang="zh-CN" altLang="en-US" sz="2000" dirty="0"/>
                  <a:t>二值图像</a:t>
                </a:r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公式：</a:t>
                </a:r>
                <a:endParaRPr lang="en-US" altLang="zh-CN" sz="2000" dirty="0"/>
              </a:p>
              <a:p>
                <a:pPr marL="571500" lvl="1" indent="-342900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𝑇h𝑟𝑒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h𝑜𝑙𝑑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255, 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≫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𝑇h𝑟𝑒𝑠h𝑜𝑙𝑑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15283" cy="4756645"/>
              </a:xfrm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02542F-2A43-28DD-02E7-14A4CAFC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4779" y="2035244"/>
            <a:ext cx="3557370" cy="35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0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-RGB</a:t>
            </a:r>
            <a:r>
              <a:rPr lang="zh-CN" altLang="en-US" dirty="0"/>
              <a:t>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35607"/>
            <a:ext cx="5729224" cy="45486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RGB</a:t>
            </a:r>
            <a:r>
              <a:rPr lang="zh-CN" altLang="en-US" sz="2000" dirty="0"/>
              <a:t>图像由</a:t>
            </a:r>
            <a:r>
              <a:rPr lang="en-US" altLang="zh-CN" sz="2000" dirty="0"/>
              <a:t>3</a:t>
            </a:r>
            <a:r>
              <a:rPr lang="zh-CN" altLang="en-US" sz="2000" dirty="0"/>
              <a:t>个通道构成，分别代表着各个分量上的大小。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每个分量上一个矩阵，合起来是一个</a:t>
            </a:r>
            <a:r>
              <a:rPr lang="zh-CN" altLang="en-US" sz="2000" dirty="0">
                <a:solidFill>
                  <a:srgbClr val="FF0000"/>
                </a:solidFill>
              </a:rPr>
              <a:t>张量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937E1-B6A8-3965-0575-5CA72A62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37" y="1574800"/>
            <a:ext cx="4926382" cy="4077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FFC32C-C4CD-4ACC-9AE2-834126A7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2434" y="3613447"/>
            <a:ext cx="4263350" cy="28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7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分辨率和量化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74F9010-7214-84D0-1BDA-062D3E5A4C90}"/>
              </a:ext>
            </a:extLst>
          </p:cNvPr>
          <p:cNvSpPr txBox="1">
            <a:spLocks/>
          </p:cNvSpPr>
          <p:nvPr/>
        </p:nvSpPr>
        <p:spPr>
          <a:xfrm>
            <a:off x="539495" y="1435608"/>
            <a:ext cx="11079849" cy="716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图像分辨率描述了取样的坐标系如何靠近，更多的分辨率代表着更多的细节。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CB4718-0150-A289-C96A-FB370270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622402"/>
            <a:ext cx="3548935" cy="25311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A80AD5-C6F0-3D06-E756-BA3D2987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06" y="2622402"/>
            <a:ext cx="3836388" cy="26734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EDF2F70-2B57-D875-9053-EC8D4DAF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4" y="2622402"/>
            <a:ext cx="3651012" cy="25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4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分辨率和量化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277785-B49B-6704-3709-A3997D24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261937"/>
            <a:ext cx="5357198" cy="38592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0B5AD4-ADDC-30D2-6F85-3A4A527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14" y="2261936"/>
            <a:ext cx="5393555" cy="3859249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1435609"/>
            <a:ext cx="11181450" cy="82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图像分辨率是不是只和像素个数有关？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39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分辨率的测量标准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1435609"/>
            <a:ext cx="11181450" cy="512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图像分辨率与像素个数和显示大小都有关系。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分辨率，又称解析度、解像度，可以细分为显示分辨率、图像分辨率、打印分辨率和扫描分辨率等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SPI 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samples per inch</a:t>
            </a:r>
            <a:r>
              <a:rPr lang="zh-CN" altLang="en-US" sz="2000" dirty="0">
                <a:solidFill>
                  <a:schemeClr val="tx1"/>
                </a:solidFill>
              </a:rPr>
              <a:t>）：主要用于扫描仪和图像采集设备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PPI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pixels per inch</a:t>
            </a:r>
            <a:r>
              <a:rPr lang="zh-CN" altLang="en-US" sz="2000" dirty="0">
                <a:solidFill>
                  <a:schemeClr val="tx1"/>
                </a:solidFill>
              </a:rPr>
              <a:t>）：每英寸有多少像素用于显示，比如 </a:t>
            </a:r>
            <a:r>
              <a:rPr lang="en-US" altLang="zh-CN" sz="2000" dirty="0" err="1">
                <a:solidFill>
                  <a:schemeClr val="tx1"/>
                </a:solidFill>
              </a:rPr>
              <a:t>Iphone</a:t>
            </a:r>
            <a:r>
              <a:rPr lang="en-US" altLang="zh-CN" sz="2000" dirty="0">
                <a:solidFill>
                  <a:schemeClr val="tx1"/>
                </a:solidFill>
              </a:rPr>
              <a:t> 8 plus: 5.5 inch, resolution 1920*1080, 401 </a:t>
            </a:r>
            <a:r>
              <a:rPr lang="en-US" altLang="zh-CN" sz="2000" dirty="0" err="1">
                <a:solidFill>
                  <a:schemeClr val="tx1"/>
                </a:solidFill>
              </a:rPr>
              <a:t>ppi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DPI 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dots per inch</a:t>
            </a:r>
            <a:r>
              <a:rPr lang="zh-CN" altLang="en-US" sz="2000" dirty="0">
                <a:solidFill>
                  <a:schemeClr val="tx1"/>
                </a:solidFill>
              </a:rPr>
              <a:t>）：打印分辨率，描述了每英寸有多少墨点。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24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分辨率的量化标准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7D3B6FD-D1AF-07A7-0C78-40C76E88914A}"/>
              </a:ext>
            </a:extLst>
          </p:cNvPr>
          <p:cNvSpPr txBox="1">
            <a:spLocks/>
          </p:cNvSpPr>
          <p:nvPr/>
        </p:nvSpPr>
        <p:spPr>
          <a:xfrm>
            <a:off x="539495" y="3125866"/>
            <a:ext cx="11181450" cy="74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3600" dirty="0">
                <a:solidFill>
                  <a:schemeClr val="tx1"/>
                </a:solidFill>
              </a:rPr>
              <a:t>有没有办法能够通过算法去增加图像的分辨率呢？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pic>
        <p:nvPicPr>
          <p:cNvPr id="4" name="图形 3" descr="头上的大脑 纯色填充">
            <a:extLst>
              <a:ext uri="{FF2B5EF4-FFF2-40B4-BE49-F238E27FC236}">
                <a16:creationId xmlns:a16="http://schemas.microsoft.com/office/drawing/2014/main" id="{81F8AE9F-726A-22EB-5B6A-7DB7DCE9E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8527" y="4092823"/>
            <a:ext cx="181494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6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图像分辨率</a:t>
            </a:r>
            <a:r>
              <a:rPr lang="en-US" altLang="zh-CN" dirty="0"/>
              <a:t>-</a:t>
            </a:r>
            <a:r>
              <a:rPr lang="zh-CN" altLang="en-US" dirty="0"/>
              <a:t>图像插值算法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D68BFBB-14EA-EB77-C7D3-69BCC2B93F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0723" y="1591829"/>
            <a:ext cx="11290553" cy="51876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插值算法</a:t>
            </a:r>
            <a:endParaRPr lang="en-US" altLang="zh-CN" sz="2400" dirty="0"/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最近邻算法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双线性插值法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双立方（三次卷积）插值</a:t>
            </a:r>
            <a:endParaRPr lang="en-US" altLang="zh-CN" sz="2400" dirty="0"/>
          </a:p>
          <a:p>
            <a:pPr marL="342900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深度学习算法</a:t>
            </a:r>
            <a:endParaRPr lang="en-US" altLang="zh-CN" sz="2400" dirty="0"/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SRCNN (</a:t>
            </a:r>
            <a:r>
              <a:rPr lang="zh-CN" altLang="en-US" sz="2400" dirty="0"/>
              <a:t>卷积神经网络</a:t>
            </a:r>
            <a:r>
              <a:rPr lang="en-US" altLang="zh-CN" sz="2400" dirty="0"/>
              <a:t>)</a:t>
            </a:r>
          </a:p>
          <a:p>
            <a:pPr marL="571500" lvl="1" indent="-3429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/>
              <a:t>SRGAN</a:t>
            </a:r>
            <a:r>
              <a:rPr lang="zh-CN" altLang="en-US" sz="2400" dirty="0"/>
              <a:t>（生成对抗网络）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39074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最近邻插值算法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297309"/>
            <a:ext cx="5907486" cy="511263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最近邻插值算法（</a:t>
            </a:r>
            <a:r>
              <a:rPr lang="en-US" altLang="zh-CN" sz="1800" dirty="0"/>
              <a:t>Nearest Neighbor Interpolation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通过将一个点进行上采样，得到扩大后的图像。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计算简单，但不够精确。但当图像中的像素灰度级有细微变化时，该方法会在图像中产生人工的痕迹。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83" y="2218366"/>
            <a:ext cx="4510855" cy="24212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2164" y="46396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最近邻插值算法</a:t>
            </a:r>
          </a:p>
        </p:txBody>
      </p:sp>
    </p:spTree>
    <p:extLst>
      <p:ext uri="{BB962C8B-B14F-4D97-AF65-F5344CB8AC3E}">
        <p14:creationId xmlns:p14="http://schemas.microsoft.com/office/powerpoint/2010/main" val="1230890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基本原理：设图像被等比例缩放到原来的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倍。则缩放后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上的像素值应该对应于原图像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上的像素。我们可以通过原图像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周围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个点的值，算出该点的值。这样就实现了缩放。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7" y="1297309"/>
                <a:ext cx="5907486" cy="51126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734" y="1728838"/>
            <a:ext cx="4364811" cy="44780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5597833" y="62068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B5D47D-931C-2ADA-1CB6-4EB04ECB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79" y="3461911"/>
            <a:ext cx="4135522" cy="27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8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课程介绍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数字图像处理是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实验性较强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的课程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最终成绩：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60%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5~6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理论考试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平时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 fontScale="850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推导过程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zh-CN" altLang="en-US" sz="1800" dirty="0"/>
                  <a:t>先求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800" dirty="0"/>
                  <a:t>像素值。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sz="1800" dirty="0"/>
                  <a:t>整理得：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12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推导过程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ea"/>
                  <a:buAutoNum type="circleNumDbPlain" startAt="2"/>
                </a:pPr>
                <a:r>
                  <a:rPr lang="zh-CN" altLang="en-US" sz="1800" dirty="0"/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dirty="0"/>
                  <a:t>像素值，求出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800" dirty="0"/>
                  <a:t>像素值。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sz="1800" dirty="0"/>
                  <a:t>整理得：</a:t>
                </a:r>
                <a:endParaRPr lang="en-US" altLang="zh-CN" sz="1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/>
                  <a:t> </a:t>
                </a:r>
              </a:p>
              <a:p>
                <a:pPr algn="ctr"/>
                <a:endParaRPr lang="en-US" altLang="zh-CN" sz="1800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06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双线性插值算法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E55E5-29CA-15F2-BF46-C51C74EE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679" y="1368076"/>
            <a:ext cx="4364811" cy="4121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B6CA27-0034-8118-FC2A-CAFFBAE2ADC0}"/>
              </a:ext>
            </a:extLst>
          </p:cNvPr>
          <p:cNvSpPr txBox="1"/>
          <p:nvPr/>
        </p:nvSpPr>
        <p:spPr>
          <a:xfrm>
            <a:off x="7807172" y="5305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双线性插值算法推导过程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推导过程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ea"/>
                  <a:buAutoNum type="circleNumDbPlain" startAt="3"/>
                </a:pPr>
                <a:r>
                  <a:rPr lang="zh-CN" altLang="en-US" sz="1800" dirty="0"/>
                  <a:t>通过像素关系，化简得：</a:t>
                </a:r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EC204DB-FB10-DEC7-F910-17DBB5A40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1897" y="1449709"/>
                <a:ext cx="5907486" cy="5112635"/>
              </a:xfr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508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深度学习的方法进行超分辨率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3C305C2-F482-2D56-CC1B-BF4A0C5675D9}"/>
              </a:ext>
            </a:extLst>
          </p:cNvPr>
          <p:cNvSpPr txBox="1">
            <a:spLocks/>
          </p:cNvSpPr>
          <p:nvPr/>
        </p:nvSpPr>
        <p:spPr>
          <a:xfrm>
            <a:off x="539497" y="1297309"/>
            <a:ext cx="5907486" cy="51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C50603D-1324-DAC7-55B7-C8A1EA8515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1897" y="1449709"/>
            <a:ext cx="5127012" cy="496023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通过大量的图像数据，让模型学习丰富的图像纹理特征和像素相关性，来进行图像超分辨率算法。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相关论文和代码</a:t>
            </a:r>
            <a:r>
              <a:rPr lang="en-US" altLang="zh-CN" sz="2400" dirty="0"/>
              <a:t>:</a:t>
            </a:r>
          </a:p>
          <a:p>
            <a:pPr algn="ctr"/>
            <a:r>
              <a:rPr lang="en-US" altLang="zh-CN" sz="2400" dirty="0">
                <a:hlinkClick r:id="rId2"/>
              </a:rPr>
              <a:t>https://paperswithcode.com/task/image-super-resolution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实验课会让大家跑一下现成的深度学习模型。</a:t>
            </a:r>
            <a:endParaRPr lang="en-US" altLang="zh-CN" sz="2400" dirty="0"/>
          </a:p>
          <a:p>
            <a:pPr algn="ctr"/>
            <a:r>
              <a:rPr lang="en-US" altLang="zh-CN" sz="2400" dirty="0">
                <a:hlinkClick r:id="rId3"/>
              </a:rPr>
              <a:t>https://github.com/alexjc/neural-enhance</a:t>
            </a:r>
            <a:endParaRPr lang="en-US" altLang="zh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88FE432-EEEA-D811-609E-EE3A8731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3891"/>
            <a:ext cx="5373924" cy="2540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E477749-7552-73F1-E9D4-6B39D4AD2B7D}"/>
              </a:ext>
            </a:extLst>
          </p:cNvPr>
          <p:cNvSpPr txBox="1"/>
          <p:nvPr/>
        </p:nvSpPr>
        <p:spPr>
          <a:xfrm>
            <a:off x="7907556" y="4544291"/>
            <a:ext cx="21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CVPR 2017 SRGAN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646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图像的表示</a:t>
            </a:r>
            <a:r>
              <a:rPr lang="en-US" altLang="zh-CN" dirty="0"/>
              <a:t>-</a:t>
            </a:r>
            <a:r>
              <a:rPr lang="zh-CN" altLang="en-US" dirty="0"/>
              <a:t>像素间的关系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35607"/>
            <a:ext cx="11079848" cy="46419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邻域</a:t>
            </a:r>
            <a:r>
              <a:rPr lang="en-US" altLang="zh-CN" sz="2000" dirty="0"/>
              <a:t>-</a:t>
            </a:r>
            <a:r>
              <a:rPr lang="zh-CN" altLang="en-US" sz="2000" dirty="0"/>
              <a:t>描述像素的邻接关系，仅考虑像素间的空间关系。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连接：空间上相邻且像素灰度值相似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连通性：反应两个像素的空间关系。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距离度量：像素间的距离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13997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dirty="0"/>
              <a:t>邻域关系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351725"/>
                <a:ext cx="10996721" cy="1151468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邻域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描述像素的邻接关系，仅考虑像素间的空间关系。</a:t>
                </a:r>
                <a:endParaRPr lang="en-US" altLang="zh-CN" sz="18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位于坐标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处的像素 </a:t>
                </a:r>
                <a:r>
                  <a:rPr lang="en-US" altLang="zh-CN" sz="1800" dirty="0"/>
                  <a:t>p </a:t>
                </a:r>
                <a:r>
                  <a:rPr lang="zh-CN" altLang="en-US" sz="1800" dirty="0"/>
                  <a:t>有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个水平和垂直相邻像素，其坐标为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1800" dirty="0"/>
                  <a:t>。这组像素称为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邻域，用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表示。 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351725"/>
                <a:ext cx="10996721" cy="1151468"/>
              </a:xfrm>
              <a:blipFill>
                <a:blip r:embed="rId2"/>
                <a:stretch>
                  <a:fillRect l="-222" t="-2116" b="-6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FF57A43-708E-B12F-7134-EBA036B7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35" y="2426293"/>
            <a:ext cx="1236951" cy="1067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7" y="3435371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 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个对角相邻像素的坐标是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1800" dirty="0"/>
                  <a:t>。用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表示。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3435371"/>
                <a:ext cx="10996721" cy="527179"/>
              </a:xfrm>
              <a:prstGeom prst="rect">
                <a:avLst/>
              </a:prstGeom>
              <a:blipFill>
                <a:blip r:embed="rId4"/>
                <a:stretch>
                  <a:fillRect l="-333" r="-2550"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7AAB5DD-D59D-C8CB-C1EA-2F660FDCF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235" y="4049235"/>
            <a:ext cx="1236951" cy="1144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49" y="5085061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)。</m:t>
                    </m:r>
                  </m:oMath>
                </a14:m>
                <a:r>
                  <a:rPr lang="zh-CN" altLang="en-US" sz="1800" dirty="0"/>
                  <a:t>称为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8</a:t>
                </a:r>
                <a:r>
                  <a:rPr lang="zh-CN" altLang="en-US" sz="1800" dirty="0"/>
                  <a:t>邻域。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49" y="5085061"/>
                <a:ext cx="10996721" cy="527179"/>
              </a:xfrm>
              <a:prstGeom prst="rect">
                <a:avLst/>
              </a:prstGeom>
              <a:blipFill>
                <a:blip r:embed="rId6"/>
                <a:stretch>
                  <a:fillRect l="-333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B46190B1-951B-154F-7010-47EB056A5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35" y="5413302"/>
            <a:ext cx="1236952" cy="11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81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sz="2800" dirty="0"/>
              <a:t>连接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297310"/>
                <a:ext cx="10996721" cy="85501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连接：空间上相邻且像素灰度值相似，假设图片为二值图像，即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4-</a:t>
                </a:r>
                <a:r>
                  <a:rPr lang="zh-CN" altLang="en-US" sz="1800" dirty="0"/>
                  <a:t>连接，即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并且像素 </a:t>
                </a:r>
                <a:r>
                  <a:rPr lang="en-US" altLang="zh-CN" sz="1800" dirty="0"/>
                  <a:t>p </a:t>
                </a:r>
                <a:r>
                  <a:rPr lang="zh-CN" altLang="en-US" sz="1800" dirty="0"/>
                  <a:t>和 </a:t>
                </a:r>
                <a:r>
                  <a:rPr lang="en-US" altLang="zh-CN" sz="1800" dirty="0"/>
                  <a:t>q 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DB1E9E-898E-7054-6FAC-A6876790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297310"/>
                <a:ext cx="10996721" cy="855010"/>
              </a:xfrm>
              <a:blipFill>
                <a:blip r:embed="rId2"/>
                <a:stretch>
                  <a:fillRect l="-277" t="-5714" b="-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3403624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8-</a:t>
                </a:r>
                <a:r>
                  <a:rPr lang="zh-CN" altLang="en-US" sz="1800" dirty="0"/>
                  <a:t>连接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，且像素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和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中。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画错了吧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89E020-0F5F-C323-F179-713E02B4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3403624"/>
                <a:ext cx="10996721" cy="527179"/>
              </a:xfrm>
              <a:prstGeom prst="rect">
                <a:avLst/>
              </a:prstGeom>
              <a:blipFill>
                <a:blip r:embed="rId3"/>
                <a:stretch>
                  <a:fillRect l="-388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38" y="5030466"/>
                <a:ext cx="10996721" cy="527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altLang="zh-CN" sz="1800" dirty="0"/>
                  <a:t>-</a:t>
                </a:r>
                <a:r>
                  <a:rPr lang="zh-CN" altLang="en-US" sz="1800" dirty="0"/>
                  <a:t>连接（混合连接），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或者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且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)∩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1800" dirty="0"/>
                  <a:t>空集；且像素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和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都在集合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8616F62-735B-F1A1-7268-05B8B2D87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38" y="5030466"/>
                <a:ext cx="10996721" cy="527179"/>
              </a:xfrm>
              <a:prstGeom prst="rect">
                <a:avLst/>
              </a:prstGeom>
              <a:blipFill>
                <a:blip r:embed="rId4"/>
                <a:stretch>
                  <a:fillRect l="-333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27FA947-CD5E-10BD-91E9-58E6B6F29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329" y="2185032"/>
            <a:ext cx="1379341" cy="11789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0F4B24-8AA5-0195-70B0-39D7AA9B0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328" y="3767612"/>
            <a:ext cx="1379341" cy="13663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CE94BB-5DAD-CBC1-86F2-0F466BB2C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6029" y="5467757"/>
            <a:ext cx="1379341" cy="12571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8916403-BD19-D3DE-3EB6-914908E2874C}"/>
              </a:ext>
            </a:extLst>
          </p:cNvPr>
          <p:cNvSpPr txBox="1"/>
          <p:nvPr/>
        </p:nvSpPr>
        <p:spPr>
          <a:xfrm>
            <a:off x="930443" y="55576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为了消除连通二义性</a:t>
            </a:r>
          </a:p>
        </p:txBody>
      </p:sp>
    </p:spTree>
    <p:extLst>
      <p:ext uri="{BB962C8B-B14F-4D97-AF65-F5344CB8AC3E}">
        <p14:creationId xmlns:p14="http://schemas.microsoft.com/office/powerpoint/2010/main" val="447069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dirty="0"/>
              <a:t>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297309"/>
            <a:ext cx="5907486" cy="511263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连通性：反应两个像素的空间关系。通路指像素</a:t>
            </a:r>
            <a:r>
              <a:rPr lang="en-US" altLang="zh-CN" sz="1800" dirty="0"/>
              <a:t>p</a:t>
            </a:r>
            <a:r>
              <a:rPr lang="zh-CN" altLang="en-US" sz="1800" dirty="0"/>
              <a:t>和</a:t>
            </a:r>
            <a:r>
              <a:rPr lang="en-US" altLang="zh-CN" sz="1800" dirty="0"/>
              <a:t>q</a:t>
            </a:r>
            <a:r>
              <a:rPr lang="zh-CN" altLang="en-US" sz="1800" dirty="0"/>
              <a:t>，通过连接关系，连接的路线。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种类：</a:t>
            </a:r>
            <a:r>
              <a:rPr lang="en-US" altLang="zh-CN" sz="1800" dirty="0"/>
              <a:t>4-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8-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m-</a:t>
            </a:r>
            <a:r>
              <a:rPr lang="zh-CN" altLang="en-US" sz="1800" dirty="0"/>
              <a:t>连通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实例：像素 </a:t>
            </a:r>
            <a:r>
              <a:rPr lang="en-US" altLang="zh-CN" sz="1800" dirty="0"/>
              <a:t>s </a:t>
            </a:r>
            <a:r>
              <a:rPr lang="zh-CN" altLang="en-US" sz="1800" dirty="0"/>
              <a:t>和 </a:t>
            </a:r>
            <a:r>
              <a:rPr lang="en-US" altLang="zh-CN" sz="1800" dirty="0"/>
              <a:t>t </a:t>
            </a:r>
            <a:r>
              <a:rPr lang="zh-CN" altLang="en-US" sz="1800" dirty="0"/>
              <a:t>间 （右图）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4-</a:t>
            </a:r>
            <a:r>
              <a:rPr lang="zh-CN" altLang="en-US" sz="1800" dirty="0"/>
              <a:t>连通：不存在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8-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2</a:t>
            </a:r>
            <a:r>
              <a:rPr lang="zh-CN" altLang="en-US" sz="1800" dirty="0"/>
              <a:t>条通路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M-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1</a:t>
            </a:r>
            <a:r>
              <a:rPr lang="zh-CN" altLang="en-US" sz="1800" dirty="0"/>
              <a:t>条通路</a:t>
            </a:r>
            <a:endParaRPr lang="en-US" altLang="zh-CN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CE94BB-5DAD-CBC1-86F2-0F466BB2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98326" y="3001398"/>
            <a:ext cx="2518141" cy="17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像素间的关系</a:t>
            </a:r>
            <a:r>
              <a:rPr lang="en-US" altLang="zh-CN" dirty="0"/>
              <a:t>-</a:t>
            </a:r>
            <a:r>
              <a:rPr lang="zh-CN" altLang="en-US" sz="2800" dirty="0"/>
              <a:t>距离度量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297309"/>
            <a:ext cx="5907486" cy="511263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连通性：反应两个像素的空间关系。通路指像素</a:t>
            </a:r>
            <a:r>
              <a:rPr lang="en-US" altLang="zh-CN" sz="1800" dirty="0"/>
              <a:t>p</a:t>
            </a:r>
            <a:r>
              <a:rPr lang="zh-CN" altLang="en-US" sz="1800" dirty="0"/>
              <a:t>和</a:t>
            </a:r>
            <a:r>
              <a:rPr lang="en-US" altLang="zh-CN" sz="1800" dirty="0"/>
              <a:t>q</a:t>
            </a:r>
            <a:r>
              <a:rPr lang="zh-CN" altLang="en-US" sz="1800" dirty="0"/>
              <a:t>，通过连接关系，连接的路线。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种类：</a:t>
            </a:r>
            <a:r>
              <a:rPr lang="en-US" altLang="zh-CN" sz="1800" dirty="0"/>
              <a:t>4-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8-</a:t>
            </a:r>
            <a:r>
              <a:rPr lang="zh-CN" altLang="en-US" sz="1800" dirty="0"/>
              <a:t>连通，</a:t>
            </a:r>
            <a:r>
              <a:rPr lang="en-US" altLang="zh-CN" sz="1800" dirty="0"/>
              <a:t>m-</a:t>
            </a:r>
            <a:r>
              <a:rPr lang="zh-CN" altLang="en-US" sz="1800" dirty="0"/>
              <a:t>连通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实例：像素 </a:t>
            </a:r>
            <a:r>
              <a:rPr lang="en-US" altLang="zh-CN" sz="1800" dirty="0"/>
              <a:t>s </a:t>
            </a:r>
            <a:r>
              <a:rPr lang="zh-CN" altLang="en-US" sz="1800" dirty="0"/>
              <a:t>和 </a:t>
            </a:r>
            <a:r>
              <a:rPr lang="en-US" altLang="zh-CN" sz="1800" dirty="0"/>
              <a:t>t </a:t>
            </a:r>
            <a:r>
              <a:rPr lang="zh-CN" altLang="en-US" sz="1800" dirty="0"/>
              <a:t>间 （右图）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4-</a:t>
            </a:r>
            <a:r>
              <a:rPr lang="zh-CN" altLang="en-US" sz="1800" dirty="0"/>
              <a:t>连通：不存在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8-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2</a:t>
            </a:r>
            <a:r>
              <a:rPr lang="zh-CN" altLang="en-US" sz="1800" dirty="0"/>
              <a:t>条通路</a:t>
            </a:r>
            <a:endParaRPr lang="en-US" altLang="zh-CN" sz="1800" dirty="0"/>
          </a:p>
          <a:p>
            <a:pPr marL="571500" lvl="1" indent="-342900"/>
            <a:r>
              <a:rPr lang="en-US" altLang="zh-CN" sz="1800" dirty="0"/>
              <a:t>M-</a:t>
            </a:r>
            <a:r>
              <a:rPr lang="zh-CN" altLang="en-US" sz="1800" dirty="0"/>
              <a:t>连通：</a:t>
            </a:r>
            <a:r>
              <a:rPr lang="en-US" altLang="zh-CN" sz="1800" dirty="0"/>
              <a:t>1</a:t>
            </a:r>
            <a:r>
              <a:rPr lang="zh-CN" altLang="en-US" sz="1800" dirty="0"/>
              <a:t>条通路</a:t>
            </a:r>
            <a:endParaRPr lang="en-US" altLang="zh-CN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CE94BB-5DAD-CBC1-86F2-0F466BB2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98326" y="3001398"/>
            <a:ext cx="2518141" cy="17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34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2800" dirty="0"/>
              <a:t>数字图像处理概述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设计器根据幻灯片中的内容，为演示文稿提供专业的设计建议。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设计器是订阅专属功能。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如果你有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Office 365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订阅，下一张幻灯片会介绍如何在新的演示文稿中使用此功能。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5" name="图片 4" descr="显示不同设计选项的设计灵感窗格"/>
          <p:cNvPicPr>
            <a:picLocks noChangeAspect="1"/>
          </p:cNvPicPr>
          <p:nvPr/>
        </p:nvPicPr>
        <p:blipFill rotWithShape="1">
          <a:blip r:embed="rId3"/>
          <a:srcRect l="21716" t="2160" r="1890" b="-2160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参考资料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课内资料：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上课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PPT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实验课指导书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教材 （数字图像处理与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实现）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72200459-9DC1-06CE-C40F-3466B9311C39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课外资料：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数字图像处理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-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冈萨雷斯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互联网资源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A0A0B-972B-89E3-CFA1-7A84A0BF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334" y="3537388"/>
            <a:ext cx="1771898" cy="1771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1C26E9-1141-0B52-42EE-3A7762CE7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94" y="5362394"/>
            <a:ext cx="2023476" cy="783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43C0E7-6E7D-5797-CB55-419B99F42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352" y="4468903"/>
            <a:ext cx="1609974" cy="783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124BF8-351B-DDD4-BD43-7C8B7E168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927" y="5488692"/>
            <a:ext cx="1582227" cy="7911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B5F586-89D6-A929-9794-92A28A3B5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088" y="3727121"/>
            <a:ext cx="1483564" cy="7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如何使用 </a:t>
            </a:r>
            <a:r>
              <a:rPr lang="en-US" altLang="zh-CN" dirty="0">
                <a:cs typeface="Segoe UI Light" panose="020B0502040204020203" pitchFamily="34" charset="0"/>
              </a:rPr>
              <a:t>PowerPoint </a:t>
            </a:r>
            <a:r>
              <a:rPr lang="zh-CN" altLang="en-US" dirty="0">
                <a:cs typeface="Segoe UI Light" panose="020B0502040204020203" pitchFamily="34" charset="0"/>
              </a:rPr>
              <a:t>设计器</a:t>
            </a:r>
          </a:p>
        </p:txBody>
      </p:sp>
      <p:sp>
        <p:nvSpPr>
          <p:cNvPr id="25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工作方式如下：</a:t>
            </a:r>
          </a:p>
        </p:txBody>
      </p:sp>
      <p:grpSp>
        <p:nvGrpSpPr>
          <p:cNvPr id="18" name="组 17" descr="带有编号 1（表示第 1 步）的小圆圈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椭圆形 18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框 19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内容占位符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转到“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文件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新建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空白演示文稿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”，新建一个演示文稿。</a:t>
            </a:r>
          </a:p>
        </p:txBody>
      </p:sp>
      <p:grpSp>
        <p:nvGrpSpPr>
          <p:cNvPr id="33" name="组 32" descr="带有编号 2（表示第 2 步）的小圆圈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内容占位符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在第一张幻灯片中添加一张图片：转到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图片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”或“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联机图片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，然后选择图片。</a:t>
            </a: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</a:b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添加图片时需要处于联机状态。</a:t>
            </a:r>
          </a:p>
        </p:txBody>
      </p:sp>
      <p:grpSp>
        <p:nvGrpSpPr>
          <p:cNvPr id="22" name="组 21" descr="带有编号 3（表示第 3 步）的小圆圈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椭圆形 2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文本框 29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内容占位符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询问是否获取设计灵感时，选择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开始吧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”。</a:t>
            </a:r>
          </a:p>
        </p:txBody>
      </p:sp>
      <p:grpSp>
        <p:nvGrpSpPr>
          <p:cNvPr id="37" name="组 36" descr="带有编号 4（表示第 4 步）的小圆圈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椭圆形 37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文本框 38" descr="编号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内容占位符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从“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设计理念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”任务窗格中选择喜欢的设计。</a:t>
            </a:r>
          </a:p>
        </p:txBody>
      </p:sp>
      <p:pic>
        <p:nvPicPr>
          <p:cNvPr id="29" name="图片 28" descr="包含插入图片选项的“插入”选项卡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图片 22" descr="询问用户是否要获取设计灵感的“设计灵感”对话框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3033" y="3067244"/>
            <a:ext cx="2900886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平滑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通过“平滑”，可在演示文稿中创作流畅的动画和对象移动。使用两张相似的幻灯片执行动画，但在观众看来动作发生在一张幻灯片。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b="1" dirty="0">
                <a:solidFill>
                  <a:srgbClr val="D24726"/>
                </a:solidFill>
                <a:cs typeface="Segoe UI" panose="020B0502040204020203" pitchFamily="34" charset="0"/>
              </a:rPr>
              <a:t>播放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右侧视频，查看快速示例。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平滑是订阅专属功能。如果你有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Office 365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订阅，可按照下一张幻灯片中的步骤自行试用。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“平滑”视频" descr="展示“平滑”功能示例的视频，可通过 Alt+P 快捷键播放或暂停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设置“</a:t>
            </a:r>
            <a:r>
              <a:rPr lang="zh-CN" altLang="en-US" dirty="0">
                <a:cs typeface="Segoe UI Light" panose="020B0502040204020203" pitchFamily="34" charset="0"/>
              </a:rPr>
              <a:t>平滑</a:t>
            </a:r>
            <a:r>
              <a:rPr lang="zh-CN" altLang="en-US" dirty="0"/>
              <a:t>”</a:t>
            </a:r>
          </a:p>
        </p:txBody>
      </p:sp>
      <p:sp>
        <p:nvSpPr>
          <p:cNvPr id="30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利用这些两个简单的“行星”自行尝试</a:t>
            </a:r>
          </a:p>
        </p:txBody>
      </p:sp>
      <p:grpSp>
        <p:nvGrpSpPr>
          <p:cNvPr id="13" name="组 12" descr="带有编号 1（表示第 1 步）的小圆圈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椭圆形 1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文本框 14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内容占位符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复制此幻灯片：右键单击幻灯片缩略图，然后选择“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复制幻灯片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18" name="组 17" descr="带有编号 2（表示第 2 步）的小圆圈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椭圆形 22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文本框 23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内容占位符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在两张相同的幻灯片中，对第二张右侧的形状进行某些更改（移动、调整大小、更改颜色），然后转到“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切换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26" name="组 25" descr="带有编号 3（表示第 3 步）的小圆圈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椭圆形 2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文本框 27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返回两张幻灯片中的第一张，按“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幻灯片放映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”按钮，然后选择“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播放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”，观看圆圈的平滑切换！</a:t>
            </a:r>
          </a:p>
        </p:txBody>
      </p:sp>
      <p:sp>
        <p:nvSpPr>
          <p:cNvPr id="17" name="内容占位符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效果选项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可以提供更多的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”选项。</a:t>
            </a:r>
          </a:p>
        </p:txBody>
      </p:sp>
      <p:pic>
        <p:nvPicPr>
          <p:cNvPr id="2" name="图片 1" descr="显示“复制幻灯片”选项的幻灯片缩略图上下文菜单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5391" y="1455491"/>
            <a:ext cx="1402147" cy="1803887"/>
          </a:xfrm>
          <a:prstGeom prst="rect">
            <a:avLst/>
          </a:prstGeom>
        </p:spPr>
      </p:pic>
      <p:pic>
        <p:nvPicPr>
          <p:cNvPr id="6" name="图片 5" descr="显示平滑切换的“切换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4500" y="3159609"/>
            <a:ext cx="2467551" cy="1185923"/>
          </a:xfrm>
          <a:prstGeom prst="rect">
            <a:avLst/>
          </a:prstGeom>
        </p:spPr>
      </p:pic>
      <p:pic>
        <p:nvPicPr>
          <p:cNvPr id="5" name="图片 4" descr="“幻灯片放映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7079" y="4344232"/>
            <a:ext cx="2134319" cy="887083"/>
          </a:xfrm>
          <a:prstGeom prst="rect">
            <a:avLst/>
          </a:prstGeom>
        </p:spPr>
      </p:pic>
      <p:cxnSp>
        <p:nvCxnSpPr>
          <p:cNvPr id="20" name="直接连接符​​(S)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 9" descr="蓝色大圆圈，内含浅蓝色小圆圈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10" descr="深蓝色大圆圈中的浅蓝色小圆圈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zh-cn" dirty="0">
                <a:cs typeface="Segoe UI Light" panose="020B0502040204020203" pitchFamily="34" charset="0"/>
              </a:rPr>
              <a:t>实时协同工作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zh-cn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与他人共享演示文稿时，可以看到他们同时与你协同工作。</a:t>
            </a: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zh-cn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工作方式如下：</a:t>
            </a:r>
          </a:p>
        </p:txBody>
      </p:sp>
      <p:pic>
        <p:nvPicPr>
          <p:cNvPr id="11" name="图片 10" descr="显示使用同一个演示文稿的人数的共享图标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25111"/>
            <a:ext cx="3262550" cy="1475659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在功能区上方选择“</a:t>
            </a:r>
            <a:r>
              <a:rPr lang="zh-cn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共享</a:t>
            </a: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”或使用快捷键 </a:t>
            </a:r>
            <a:r>
              <a:rPr lang="zh-cn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Alt-ZS</a:t>
            </a: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邀请他人与你协作（此时可保存到云中。）</a:t>
            </a:r>
          </a:p>
        </p:txBody>
      </p:sp>
      <p:pic>
        <p:nvPicPr>
          <p:cNvPr id="9" name="图片 8" descr="显示正在使用一张幻灯片的人员的标记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6" y="4571824"/>
            <a:ext cx="2727178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有其他人使用演示文稿时，会出现一个标记，显示哪位用户正在使用哪张幻灯片...</a:t>
            </a:r>
          </a:p>
        </p:txBody>
      </p:sp>
      <p:pic>
        <p:nvPicPr>
          <p:cNvPr id="12" name="图片 11" descr="显示正在编辑的幻灯片部分的标记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...以及他们正在编辑哪部分幻灯片。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熟练使用“操作说明搜索”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“操作说明搜索”框可在需要时查找恰当的命令，</a:t>
            </a:r>
            <a:b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为你节省时间并让你专心工作。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grpSp>
        <p:nvGrpSpPr>
          <p:cNvPr id="4" name="组 3" descr="带有编号 1（表示第 1 步）的小圆圈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椭圆形 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" name="文本框 2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选择右侧的“</a:t>
            </a:r>
            <a:r>
              <a:rPr lang="zh-CN" altLang="en-US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机器人图片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19" name="组 18" descr="带有编号 2（表示第 2 步）的小圆圈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椭圆形 1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文本框 20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内容占位符 17"/>
          <p:cNvSpPr txBox="1">
            <a:spLocks/>
          </p:cNvSpPr>
          <p:nvPr/>
        </p:nvSpPr>
        <p:spPr>
          <a:xfrm>
            <a:off x="1066039" y="3353185"/>
            <a:ext cx="3300015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操作说明搜索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”框中键入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添加动画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grpSp>
        <p:nvGrpSpPr>
          <p:cNvPr id="31" name="组 30" descr="带有编号 3（表示第 3 步）的小圆圈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椭圆形 3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文本框 32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选择一个动画效果，如“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缩放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”，看看会发生什么。</a:t>
            </a:r>
          </a:p>
        </p:txBody>
      </p:sp>
      <p:sp>
        <p:nvSpPr>
          <p:cNvPr id="25" name="文本框 16" descr="选我"/>
          <p:cNvSpPr txBox="1"/>
          <p:nvPr/>
        </p:nvSpPr>
        <p:spPr>
          <a:xfrm rot="21077122">
            <a:off x="5952681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zh-CN" altLang="en-US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选我</a:t>
            </a:r>
            <a:endParaRPr lang="zh-CN" altLang="en-US" sz="1200" b="1" kern="1400">
              <a:solidFill>
                <a:srgbClr val="D24726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“操作说明搜索”框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13914" y="3410945"/>
            <a:ext cx="2106152" cy="220832"/>
          </a:xfrm>
          <a:prstGeom prst="rect">
            <a:avLst/>
          </a:prstGeom>
        </p:spPr>
      </p:pic>
      <p:pic>
        <p:nvPicPr>
          <p:cNvPr id="7" name="图片 6" descr="显示缩放选项的“动画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24509" y="4069080"/>
            <a:ext cx="3803903" cy="2438400"/>
          </a:xfrm>
          <a:prstGeom prst="rect">
            <a:avLst/>
          </a:prstGeom>
        </p:spPr>
      </p:pic>
      <p:pic>
        <p:nvPicPr>
          <p:cNvPr id="24" name="图片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图片 22" descr="机器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无需离开幻灯片即可浏览</a:t>
            </a:r>
          </a:p>
        </p:txBody>
      </p:sp>
      <p:sp>
        <p:nvSpPr>
          <p:cNvPr id="16" name="内容占位符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智能查找功能支持直接在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中检索信息。</a:t>
            </a: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pic>
        <p:nvPicPr>
          <p:cNvPr id="18" name="图片 17" descr="显示“智能查找”功能的三张图片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右键单击词组“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办公室家具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”中的单词“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</a:p>
        </p:txBody>
      </p:sp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选择”</a:t>
            </a:r>
            <a:r>
              <a:rPr lang="zh-CN" altLang="en-US" b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智能查找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”，请注意，结果是该词组的上下文，而不是“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Microsoft Office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应用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 。</a:t>
            </a:r>
            <a:endParaRPr lang="zh-CN" altLang="en-US" dirty="0">
              <a:solidFill>
                <a:srgbClr val="D247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接下来右键单击第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步中的单词“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”，再试试“智能查找”功能。</a:t>
            </a:r>
          </a:p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尚有关于 </a:t>
            </a:r>
            <a:r>
              <a:rPr lang="en-US" altLang="zh-CN">
                <a:cs typeface="Segoe UI Light" panose="020B0502040204020203" pitchFamily="34" charset="0"/>
              </a:rPr>
              <a:t>PowerPoint </a:t>
            </a:r>
            <a:r>
              <a:rPr lang="zh-CN" altLang="en-US">
                <a:cs typeface="Segoe UI Light" panose="020B0502040204020203" pitchFamily="34" charset="0"/>
              </a:rPr>
              <a:t>的问题？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选择</a:t>
            </a:r>
            <a:r>
              <a:rPr lang="zh-CN" altLang="en-US" sz="2000">
                <a:cs typeface="Segoe UI Light" panose="020B0502040204020203" pitchFamily="34" charset="0"/>
              </a:rPr>
              <a:t>“</a:t>
            </a:r>
            <a:r>
              <a:rPr lang="zh-CN" altLang="en-US" sz="2000" b="1">
                <a:solidFill>
                  <a:srgbClr val="D24726"/>
                </a:solidFill>
                <a:cs typeface="Segoe UI Semibold" panose="020B0702040204020203" pitchFamily="34" charset="0"/>
              </a:rPr>
              <a:t>操作说明搜索</a:t>
            </a:r>
            <a:r>
              <a:rPr lang="zh-CN" altLang="en-US" sz="2000">
                <a:cs typeface="Segoe UI Light" panose="020B0502040204020203" pitchFamily="34" charset="0"/>
              </a:rPr>
              <a:t>”                 </a:t>
            </a: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按钮，然后键入想要了解的内容。</a:t>
            </a:r>
            <a:b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</a:b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访问 </a:t>
            </a:r>
            <a:r>
              <a:rPr lang="en-US" altLang="zh-CN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PowerPoint </a:t>
            </a:r>
            <a:r>
              <a:rPr lang="zh-CN" altLang="en-US" sz="2000" u="sng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3" tooltip="访问 PowerPoint 团队博客"/>
              </a:rPr>
              <a:t>团队博客</a:t>
            </a: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转到免费的 </a:t>
            </a:r>
            <a:r>
              <a:rPr lang="en-US" altLang="zh-CN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PowerPoint </a:t>
            </a:r>
            <a:r>
              <a:rPr lang="zh-CN" altLang="en-US" sz="20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  <a:hlinkClick r:id="rId4" tooltip="转到免费的 PowerPoint 培训"/>
              </a:rPr>
              <a:t>培训</a:t>
            </a: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>
              <a:latin typeface="Microsoft YaHei UI Light" panose="020B0502040204020203" pitchFamily="34" charset="-122"/>
              <a:ea typeface="Microsoft YaHei UI Light" panose="020B0502040204020203" pitchFamily="34" charset="-122"/>
              <a:cs typeface="Segoe UI Light" panose="020B0502040204020203" pitchFamily="34" charset="0"/>
            </a:endParaRPr>
          </a:p>
        </p:txBody>
      </p:sp>
      <p:pic>
        <p:nvPicPr>
          <p:cNvPr id="2" name="图片 1" descr="“操作说明搜索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84920" y="2377057"/>
            <a:ext cx="1268511" cy="1189747"/>
          </a:xfrm>
          <a:prstGeom prst="rect">
            <a:avLst/>
          </a:prstGeom>
        </p:spPr>
      </p:pic>
      <p:pic>
        <p:nvPicPr>
          <p:cNvPr id="8" name="图片 7" descr="其超链接指向 PowerPoint 团队博客的向右箭头。选择该图像，访问 PowerPoint 团队博客 ">
            <a:hlinkClick r:id="rId3" tooltip="选择此处，访问 PowerPoint 团队博客。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3566804"/>
            <a:ext cx="661940" cy="661940"/>
          </a:xfrm>
          <a:prstGeom prst="rect">
            <a:avLst/>
          </a:prstGeom>
        </p:spPr>
      </p:pic>
      <p:pic>
        <p:nvPicPr>
          <p:cNvPr id="7" name="图片 6" descr="带有指向免费 PowerPoint 培训超链接的向右箭头。选择该图像可访问免费的 PowerPoint 培训">
            <a:hlinkClick r:id="rId4" tooltip="选择此处，转到免费的 PowerPoint 培训。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4252716"/>
            <a:ext cx="661940" cy="661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140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egoe UI Light" panose="020B0502040204020203" pitchFamily="34" charset="0"/>
              </a:rPr>
              <a:t>在幻灯片放映模式下选择箭头</a:t>
            </a:r>
          </a:p>
        </p:txBody>
      </p:sp>
      <p:pic>
        <p:nvPicPr>
          <p:cNvPr id="11" name="图片 10" descr="“操作说明搜索”框建议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06173" y="2694293"/>
            <a:ext cx="3342918" cy="1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学术诚信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3608B-75CF-912F-16AA-0ABD0BFECF28}"/>
              </a:ext>
            </a:extLst>
          </p:cNvPr>
          <p:cNvSpPr txBox="1"/>
          <p:nvPr/>
        </p:nvSpPr>
        <p:spPr>
          <a:xfrm>
            <a:off x="541610" y="1524708"/>
            <a:ext cx="5097190" cy="367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通勤率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—&gt; 10%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的平时分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严禁无理由缺勤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，特殊情况请假）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遵守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学术诚信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，不允许抄袭，严禁弄虚作假。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171450" indent="-171450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实验部分，请大家一定不要抄袭。我会认真评阅。如有雷同，此次实验为</a:t>
            </a:r>
            <a:r>
              <a:rPr lang="en-US" altLang="zh-CN" sz="2000" dirty="0">
                <a:solidFill>
                  <a:srgbClr val="FF0000"/>
                </a:solidFill>
                <a:cs typeface="Segoe UI" panose="020B0502040204020203" pitchFamily="34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cs typeface="Segoe UI" panose="020B0502040204020203" pitchFamily="34" charset="0"/>
              </a:rPr>
              <a:t>分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。不管是抄还是被抄。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6E865F-EB19-5F4A-44DE-2FFCA0CE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10" y="1571366"/>
            <a:ext cx="38676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实验要求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每次实验都会有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Deadline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。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天以内，本次实验扣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天以内，扣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50%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超时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天即以上，本次实验</a:t>
            </a:r>
            <a:r>
              <a:rPr lang="en-US" altLang="zh-CN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分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，过时不收。（</a:t>
            </a:r>
            <a:r>
              <a:rPr lang="zh-CN" altLang="en-US" sz="2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特殊原因，请找成长导师与我说明情况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内容占位符 17">
            <a:extLst>
              <a:ext uri="{FF2B5EF4-FFF2-40B4-BE49-F238E27FC236}">
                <a16:creationId xmlns:a16="http://schemas.microsoft.com/office/drawing/2014/main" id="{62369780-FF99-656F-91C8-DC2B01CC2697}"/>
              </a:ext>
            </a:extLst>
          </p:cNvPr>
          <p:cNvSpPr txBox="1">
            <a:spLocks/>
          </p:cNvSpPr>
          <p:nvPr/>
        </p:nvSpPr>
        <p:spPr>
          <a:xfrm>
            <a:off x="6096000" y="1524708"/>
            <a:ext cx="4914310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实验采用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Python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编程语言。（提前熟悉下语法）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每次实验，需要提交源码和撰写一份实验报告（格式自拟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pdf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提交，有一定的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美观分数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严禁抄袭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不会的题，请写上思路和课上相关内容知识点。</a:t>
            </a:r>
          </a:p>
        </p:txBody>
      </p:sp>
    </p:spTree>
    <p:extLst>
      <p:ext uri="{BB962C8B-B14F-4D97-AF65-F5344CB8AC3E}">
        <p14:creationId xmlns:p14="http://schemas.microsoft.com/office/powerpoint/2010/main" val="7781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3AD888-D53C-F6DF-EC0B-B908552EE126}"/>
              </a:ext>
            </a:extLst>
          </p:cNvPr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</a:rPr>
              <a:t>数字图像概述与基础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叶志鹏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486B-7D0B-D15D-EE46-750E419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数字图像概述与基础</a:t>
            </a:r>
            <a:r>
              <a:rPr lang="en-US" altLang="zh-CN" dirty="0"/>
              <a:t>-</a:t>
            </a:r>
            <a:r>
              <a:rPr lang="zh-CN" altLang="en-US" dirty="0"/>
              <a:t>学习目标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B1E9E-898E-7054-6FAC-A6876790A8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35608"/>
            <a:ext cx="5331915" cy="4974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数字图像处理概述（是什么技术，为什么要学，应用）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人类视觉系统，光与电磁波，颜色模型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数字图像的感知与获取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数字图像的表示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数字图像的存储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数字图像的分辨率与颜色深度</a:t>
            </a:r>
          </a:p>
        </p:txBody>
      </p:sp>
    </p:spTree>
    <p:extLst>
      <p:ext uri="{BB962C8B-B14F-4D97-AF65-F5344CB8AC3E}">
        <p14:creationId xmlns:p14="http://schemas.microsoft.com/office/powerpoint/2010/main" val="481251979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DDD6289A-B149-4983-BD16-17C7F9BA4746}" vid="{D63F4E8F-BBE1-453F-A9A8-66EB479E39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{E5145BE6-5A99-421D-A9AF-DF1CAC033F12}tf10001108_win32</Template>
  <TotalTime>1825</TotalTime>
  <Words>3018</Words>
  <Application>Microsoft Office PowerPoint</Application>
  <PresentationFormat>宽屏</PresentationFormat>
  <Paragraphs>339</Paragraphs>
  <Slides>56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Lucida Grande</vt:lpstr>
      <vt:lpstr>Microsoft YaHei UI</vt:lpstr>
      <vt:lpstr>Microsoft YaHei UI Light</vt:lpstr>
      <vt:lpstr>Arial</vt:lpstr>
      <vt:lpstr>Cambria Math</vt:lpstr>
      <vt:lpstr>Segoe UI</vt:lpstr>
      <vt:lpstr>Wingdings</vt:lpstr>
      <vt:lpstr>欢迎文档</vt:lpstr>
      <vt:lpstr>数字图像处理</vt:lpstr>
      <vt:lpstr>自我介绍</vt:lpstr>
      <vt:lpstr>自我介绍</vt:lpstr>
      <vt:lpstr>课程介绍</vt:lpstr>
      <vt:lpstr>参考资料</vt:lpstr>
      <vt:lpstr>学术诚信</vt:lpstr>
      <vt:lpstr>实验要求</vt:lpstr>
      <vt:lpstr>PowerPoint 演示文稿</vt:lpstr>
      <vt:lpstr>数字图像概述与基础-学习目标</vt:lpstr>
      <vt:lpstr>数字图像处理是什么技术</vt:lpstr>
      <vt:lpstr>数字图像处理的重要性</vt:lpstr>
      <vt:lpstr>数字图像处理的生活应用</vt:lpstr>
      <vt:lpstr>数字图像处理的工业界与学术界应用</vt:lpstr>
      <vt:lpstr>计算机视觉（Computer version）的应用</vt:lpstr>
      <vt:lpstr>计算机视觉（Computer version）的应用</vt:lpstr>
      <vt:lpstr>人类视觉模型-结构</vt:lpstr>
      <vt:lpstr>人类视觉模型-成像原理</vt:lpstr>
      <vt:lpstr>光与电磁波</vt:lpstr>
      <vt:lpstr>光与电磁波</vt:lpstr>
      <vt:lpstr>光与电磁波</vt:lpstr>
      <vt:lpstr>人眼中的色彩</vt:lpstr>
      <vt:lpstr>颜色模型</vt:lpstr>
      <vt:lpstr>颜色模型-RGB</vt:lpstr>
      <vt:lpstr>颜色模型-CMY/CMYK</vt:lpstr>
      <vt:lpstr>数字图像的感知与获取</vt:lpstr>
      <vt:lpstr>数字图像的感知与获取-采样与量化</vt:lpstr>
      <vt:lpstr>数字图像的感知与获取-采样与量化</vt:lpstr>
      <vt:lpstr>图像的表示-像素与颜色深度</vt:lpstr>
      <vt:lpstr>图像的表示</vt:lpstr>
      <vt:lpstr>图像的表示-灰度图像</vt:lpstr>
      <vt:lpstr>图像的表示-二值图像（黑白图像）</vt:lpstr>
      <vt:lpstr>图像的表示-RGB图像</vt:lpstr>
      <vt:lpstr>图像的表示-分辨率和量化</vt:lpstr>
      <vt:lpstr>图像的表示-分辨率和量化</vt:lpstr>
      <vt:lpstr>图像的表示-分辨率的测量标准</vt:lpstr>
      <vt:lpstr>图像的表示-分辨率的量化标准</vt:lpstr>
      <vt:lpstr>图像分辨率-图像插值算法</vt:lpstr>
      <vt:lpstr>最近邻插值算法</vt:lpstr>
      <vt:lpstr>双线性插值算法</vt:lpstr>
      <vt:lpstr>双线性插值算法</vt:lpstr>
      <vt:lpstr>双线性插值算法</vt:lpstr>
      <vt:lpstr>双线性插值算法</vt:lpstr>
      <vt:lpstr>深度学习的方法进行超分辨率</vt:lpstr>
      <vt:lpstr>图像的表示-像素间的关系</vt:lpstr>
      <vt:lpstr>像素间的关系-邻域关系</vt:lpstr>
      <vt:lpstr>像素间的关系-连接</vt:lpstr>
      <vt:lpstr>像素间的关系-连通性</vt:lpstr>
      <vt:lpstr>像素间的关系-距离度量</vt:lpstr>
      <vt:lpstr>数字图像处理概述</vt:lpstr>
      <vt:lpstr>如何使用 PowerPoint 设计器</vt:lpstr>
      <vt:lpstr>平滑</vt:lpstr>
      <vt:lpstr>设置“平滑”</vt:lpstr>
      <vt:lpstr>实时协同工作</vt:lpstr>
      <vt:lpstr>熟练使用“操作说明搜索”</vt:lpstr>
      <vt:lpstr>无需离开幻灯片即可浏览</vt:lpstr>
      <vt:lpstr>尚有关于 PowerPoint 的问题？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叶 志鹏</dc:creator>
  <cp:keywords/>
  <cp:lastModifiedBy>叶 志鹏</cp:lastModifiedBy>
  <cp:revision>363</cp:revision>
  <dcterms:created xsi:type="dcterms:W3CDTF">2022-07-19T07:06:29Z</dcterms:created>
  <dcterms:modified xsi:type="dcterms:W3CDTF">2022-07-23T06:12:09Z</dcterms:modified>
  <cp:version/>
</cp:coreProperties>
</file>